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7102475" cy="10233025"/>
  <p:embeddedFontLst>
    <p:embeddedFont>
      <p:font typeface="Tahoma"/>
      <p:regular r:id="rId25"/>
      <p:bold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hP1LogF37Di0O5nFuCkTes+U2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296"/>
        <p:guide pos="4128" orient="horz"/>
        <p:guide pos="2880"/>
        <p:guide pos="54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bold.fntdata"/><Relationship Id="rId25" Type="http://schemas.openxmlformats.org/officeDocument/2006/relationships/font" Target="fonts/Tahoma-regular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ea7a7060e_0_55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2ea7a7060e_0_55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2ea7a7060e_0_55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ea7a7060e_0_63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2ea7a7060e_0_63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2ea7a7060e_0_63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43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a7a7060e_0_70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2ea7a7060e_0_70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ea7a7060e_0_75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2ea7a7060e_0_75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ea7a7060e_0_81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2ea7a7060e_0_81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a7a7060e_0_86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2ea7a7060e_0_86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a7a7060e_0_96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2ea7a7060e_0_96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ea7a7060e_0_102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2ea7a7060e_0_102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ea7a7060e_0_107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2ea7a7060e_0_107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ea73acdf2_0_2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2ea73acdf2_0_2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22ea73acdf2_0_2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3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3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a7a7060e_0_18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2ea7a7060e_0_18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2ea7a7060e_0_18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a7a7060e_0_10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2ea7a7060e_0_10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22ea7a7060e_0_10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a7a7060e_0_33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2ea7a7060e_0_33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2ea7a7060e_0_33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ea7a7060e_0_42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2ea7a7060e_0_42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2ea7a7060e_0_42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a7a7060e_0_49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2ea7a7060e_0_49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2ea7a7060e_0_49:notes"/>
          <p:cNvSpPr txBox="1"/>
          <p:nvPr>
            <p:ph idx="12" type="sldNum"/>
          </p:nvPr>
        </p:nvSpPr>
        <p:spPr>
          <a:xfrm>
            <a:off x="4023092" y="9719598"/>
            <a:ext cx="307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/>
          <p:nvPr/>
        </p:nvSpPr>
        <p:spPr>
          <a:xfrm flipH="1" rot="10800000">
            <a:off x="5410184" y="3810004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1"/>
          <p:cNvSpPr/>
          <p:nvPr/>
        </p:nvSpPr>
        <p:spPr>
          <a:xfrm flipH="1" rot="10800000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4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1"/>
          <p:cNvSpPr/>
          <p:nvPr/>
        </p:nvSpPr>
        <p:spPr>
          <a:xfrm flipH="1" rot="10800000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1"/>
          <p:cNvSpPr/>
          <p:nvPr/>
        </p:nvSpPr>
        <p:spPr>
          <a:xfrm flipH="1" rot="10800000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1"/>
          <p:cNvSpPr/>
          <p:nvPr/>
        </p:nvSpPr>
        <p:spPr>
          <a:xfrm flipH="1" rot="10800000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1"/>
          <p:cNvSpPr/>
          <p:nvPr/>
        </p:nvSpPr>
        <p:spPr>
          <a:xfrm>
            <a:off x="5410200" y="3962400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1"/>
          <p:cNvSpPr/>
          <p:nvPr/>
        </p:nvSpPr>
        <p:spPr>
          <a:xfrm>
            <a:off x="7376507" y="406098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1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4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1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1"/>
          <p:cNvSpPr/>
          <p:nvPr/>
        </p:nvSpPr>
        <p:spPr>
          <a:xfrm flipH="1" rot="10800000">
            <a:off x="6414051" y="3643090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1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1"/>
          <p:cNvSpPr txBox="1"/>
          <p:nvPr>
            <p:ph idx="1" type="subTitle"/>
          </p:nvPr>
        </p:nvSpPr>
        <p:spPr>
          <a:xfrm>
            <a:off x="449495" y="3889662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Google Shape;41;p61"/>
          <p:cNvSpPr txBox="1"/>
          <p:nvPr>
            <p:ph type="ctrTitle"/>
          </p:nvPr>
        </p:nvSpPr>
        <p:spPr>
          <a:xfrm>
            <a:off x="426378" y="2401891"/>
            <a:ext cx="8458200" cy="10813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70"/>
          <p:cNvSpPr txBox="1"/>
          <p:nvPr>
            <p:ph idx="1" type="body"/>
          </p:nvPr>
        </p:nvSpPr>
        <p:spPr>
          <a:xfrm rot="5400000">
            <a:off x="2409444" y="297180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7" name="Google Shape;97;p7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1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1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1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71"/>
          <p:cNvSpPr txBox="1"/>
          <p:nvPr>
            <p:ph idx="1" type="body"/>
          </p:nvPr>
        </p:nvSpPr>
        <p:spPr>
          <a:xfrm rot="5400000">
            <a:off x="857250" y="742950"/>
            <a:ext cx="54483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3" name="Google Shape;103;p71"/>
          <p:cNvSpPr txBox="1"/>
          <p:nvPr>
            <p:ph type="title"/>
          </p:nvPr>
        </p:nvSpPr>
        <p:spPr>
          <a:xfrm rot="5400000">
            <a:off x="5010150" y="2914650"/>
            <a:ext cx="5448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  <a:def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  <a:defRPr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/>
        </p:nvSpPr>
        <p:spPr>
          <a:xfrm>
            <a:off x="0" y="16778"/>
            <a:ext cx="38427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 Technology</a:t>
            </a:r>
            <a:r>
              <a:rPr b="1" i="1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Basic Elements in C/C++</a:t>
            </a:r>
            <a:endParaRPr b="1" i="1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62"/>
          <p:cNvSpPr txBox="1"/>
          <p:nvPr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08A5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200" u="none" cap="none" strike="noStrike">
              <a:solidFill>
                <a:srgbClr val="08A5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3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63"/>
          <p:cNvSpPr txBox="1"/>
          <p:nvPr>
            <p:ph idx="1" type="body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type="title"/>
          </p:nvPr>
        </p:nvSpPr>
        <p:spPr>
          <a:xfrm>
            <a:off x="722313" y="198120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Calibri"/>
              <a:buNone/>
              <a:defRPr b="1" sz="43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64"/>
          <p:cNvSpPr txBox="1"/>
          <p:nvPr>
            <p:ph idx="1" type="body"/>
          </p:nvPr>
        </p:nvSpPr>
        <p:spPr>
          <a:xfrm>
            <a:off x="4648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64"/>
          <p:cNvSpPr txBox="1"/>
          <p:nvPr>
            <p:ph idx="2" type="body"/>
          </p:nvPr>
        </p:nvSpPr>
        <p:spPr>
          <a:xfrm>
            <a:off x="457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5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5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65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5"/>
          <p:cNvSpPr txBox="1"/>
          <p:nvPr>
            <p:ph idx="1" type="body"/>
          </p:nvPr>
        </p:nvSpPr>
        <p:spPr>
          <a:xfrm>
            <a:off x="4718306" y="2708519"/>
            <a:ext cx="404177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5" name="Google Shape;65;p65"/>
          <p:cNvSpPr txBox="1"/>
          <p:nvPr>
            <p:ph idx="2" type="body"/>
          </p:nvPr>
        </p:nvSpPr>
        <p:spPr>
          <a:xfrm>
            <a:off x="4721227" y="2244970"/>
            <a:ext cx="4041775" cy="457200"/>
          </a:xfrm>
          <a:prstGeom prst="rect">
            <a:avLst/>
          </a:prstGeom>
          <a:solidFill>
            <a:srgbClr val="9ED47A">
              <a:alpha val="23529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3" type="body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7" name="Google Shape;67;p65"/>
          <p:cNvSpPr txBox="1"/>
          <p:nvPr>
            <p:ph idx="4" type="body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rgbClr val="9ED47A">
              <a:alpha val="23529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8" name="Google Shape;68;p65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 txBox="1"/>
          <p:nvPr>
            <p:ph idx="10" type="dt"/>
          </p:nvPr>
        </p:nvSpPr>
        <p:spPr>
          <a:xfrm>
            <a:off x="6583680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6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8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8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68"/>
          <p:cNvSpPr txBox="1"/>
          <p:nvPr>
            <p:ph idx="1" type="body"/>
          </p:nvPr>
        </p:nvSpPr>
        <p:spPr>
          <a:xfrm>
            <a:off x="152400" y="776290"/>
            <a:ext cx="5102352" cy="58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3" name="Google Shape;83;p68"/>
          <p:cNvSpPr txBox="1"/>
          <p:nvPr>
            <p:ph idx="2" type="body"/>
          </p:nvPr>
        </p:nvSpPr>
        <p:spPr>
          <a:xfrm>
            <a:off x="5353496" y="2010730"/>
            <a:ext cx="3383280" cy="458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4" name="Google Shape;84;p68"/>
          <p:cNvSpPr txBox="1"/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9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9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9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9"/>
          <p:cNvSpPr/>
          <p:nvPr>
            <p:ph idx="2" type="pic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3529"/>
              </a:srgbClr>
            </a:outerShdw>
          </a:effectLst>
        </p:spPr>
      </p:sp>
      <p:sp>
        <p:nvSpPr>
          <p:cNvPr id="90" name="Google Shape;90;p69"/>
          <p:cNvSpPr txBox="1"/>
          <p:nvPr>
            <p:ph idx="1" type="body"/>
          </p:nvPr>
        </p:nvSpPr>
        <p:spPr>
          <a:xfrm>
            <a:off x="6088443" y="3274312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3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type="title"/>
          </p:nvPr>
        </p:nvSpPr>
        <p:spPr>
          <a:xfrm rot="-5400000">
            <a:off x="3393019" y="3156579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4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0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0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60"/>
          <p:cNvSpPr/>
          <p:nvPr/>
        </p:nvSpPr>
        <p:spPr>
          <a:xfrm flipH="1" rot="10800000">
            <a:off x="5410184" y="36025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60"/>
          <p:cNvSpPr/>
          <p:nvPr/>
        </p:nvSpPr>
        <p:spPr>
          <a:xfrm flipH="1" rot="10800000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4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60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0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60"/>
          <p:cNvSpPr/>
          <p:nvPr/>
        </p:nvSpPr>
        <p:spPr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60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0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0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0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60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6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6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60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schools.com/python/python_while_loops.asp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schools.com/python/python_functions.as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io.adafruit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3schools.com/python/python_intro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programiz.com/python-programming/online-compil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3schools.com/python/python_variables.asp" TargetMode="External"/><Relationship Id="rId4" Type="http://schemas.openxmlformats.org/officeDocument/2006/relationships/hyperlink" Target="https://www.w3schools.com/python/python_datatypes.asp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schools.com/python/python_conditions.asp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python/python_arrays.as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Get Started with Python</a:t>
            </a:r>
            <a:endParaRPr/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25" y="4019675"/>
            <a:ext cx="3644626" cy="2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345" y="4352600"/>
            <a:ext cx="3965230" cy="2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ea7a7060e_0_55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https://www.w3schools.com/python/python_while_loops.asp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79" name="Google Shape;179;g22ea7a7060e_0_55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WHILE Loop</a:t>
            </a:r>
            <a:endParaRPr/>
          </a:p>
        </p:txBody>
      </p:sp>
      <p:pic>
        <p:nvPicPr>
          <p:cNvPr id="180" name="Google Shape;180;g22ea7a7060e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650" y="2569938"/>
            <a:ext cx="3598450" cy="28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ea7a7060e_0_63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https://www.w3schools.com/python/python_functions.asp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def sum_numbers(a, b):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	result = a + 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	return result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c =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print(sum_numbers(c, 3))</a:t>
            </a:r>
            <a:endParaRPr/>
          </a:p>
        </p:txBody>
      </p:sp>
      <p:sp>
        <p:nvSpPr>
          <p:cNvPr id="187" name="Google Shape;187;g22ea7a7060e_0_63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Function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>
            <p:ph type="ctrTitle"/>
          </p:nvPr>
        </p:nvSpPr>
        <p:spPr>
          <a:xfrm>
            <a:off x="233797" y="971550"/>
            <a:ext cx="8650783" cy="2511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Internet of Things with Python</a:t>
            </a:r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25" y="4032550"/>
            <a:ext cx="3668191" cy="28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5628" y="3935826"/>
            <a:ext cx="4022575" cy="3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a7a7060e_0_70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https://io.adafruit.com/</a:t>
            </a:r>
            <a:endParaRPr/>
          </a:p>
          <a:p>
            <a:pPr indent="-909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an account for your group</a:t>
            </a:r>
            <a:endParaRPr/>
          </a:p>
          <a:p>
            <a:pPr indent="-909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b="1" lang="en-US"/>
              <a:t>The account can be shared, but your key cannot be shared or public to Github</a:t>
            </a:r>
            <a:endParaRPr b="1"/>
          </a:p>
        </p:txBody>
      </p:sp>
      <p:sp>
        <p:nvSpPr>
          <p:cNvPr id="201" name="Google Shape;201;g22ea7a7060e_0_70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Create an Account in Adafruit 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ea7a7060e_0_75"/>
          <p:cNvSpPr txBox="1"/>
          <p:nvPr>
            <p:ph idx="1" type="body"/>
          </p:nvPr>
        </p:nvSpPr>
        <p:spPr>
          <a:xfrm>
            <a:off x="38529" y="5529129"/>
            <a:ext cx="9010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Feeds is the backend of the server</a:t>
            </a:r>
            <a:endParaRPr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Dashboard is the frond end of the server</a:t>
            </a:r>
            <a:endParaRPr/>
          </a:p>
        </p:txBody>
      </p:sp>
      <p:sp>
        <p:nvSpPr>
          <p:cNvPr id="207" name="Google Shape;207;g22ea7a7060e_0_75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Feeds and Dashboard</a:t>
            </a:r>
            <a:endParaRPr/>
          </a:p>
        </p:txBody>
      </p:sp>
      <p:pic>
        <p:nvPicPr>
          <p:cNvPr id="208" name="Google Shape;208;g22ea7a7060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568" y="1673239"/>
            <a:ext cx="6957032" cy="293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ea7a7060e_0_81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Feed name should be </a:t>
            </a:r>
            <a:r>
              <a:rPr b="1" lang="en-US"/>
              <a:t>lower-case</a:t>
            </a:r>
            <a:r>
              <a:rPr lang="en-US"/>
              <a:t> and without </a:t>
            </a:r>
            <a:r>
              <a:rPr b="1" lang="en-US"/>
              <a:t>special character</a:t>
            </a:r>
            <a:endParaRPr/>
          </a:p>
          <a:p>
            <a:pPr indent="-909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 b="1"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3 feeds for sensor data:</a:t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sensor1, sensor2, sensor3</a:t>
            </a:r>
            <a:endParaRPr/>
          </a:p>
          <a:p>
            <a:pPr indent="-909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2 feeds for button:</a:t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button1, button2</a:t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56025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1 feed for the AI</a:t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ai</a:t>
            </a:r>
            <a:endParaRPr/>
          </a:p>
        </p:txBody>
      </p:sp>
      <p:sp>
        <p:nvSpPr>
          <p:cNvPr id="214" name="Google Shape;214;g22ea7a7060e_0_81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1: Create feeds in AIO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ea7a7060e_0_86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entury Gothic"/>
              <a:buNone/>
            </a:pPr>
            <a:r>
              <a:rPr lang="en-US"/>
              <a:t>Step 2: Create Dashboard in Adafruit IO</a:t>
            </a:r>
            <a:endParaRPr/>
          </a:p>
        </p:txBody>
      </p:sp>
      <p:pic>
        <p:nvPicPr>
          <p:cNvPr id="220" name="Google Shape;220;g22ea7a7060e_0_86"/>
          <p:cNvPicPr preferRelativeResize="0"/>
          <p:nvPr/>
        </p:nvPicPr>
        <p:blipFill rotWithShape="1">
          <a:blip r:embed="rId3">
            <a:alphaModFix/>
          </a:blip>
          <a:srcRect b="73" l="11504" r="20745" t="6588"/>
          <a:stretch/>
        </p:blipFill>
        <p:spPr>
          <a:xfrm>
            <a:off x="1208820" y="1386840"/>
            <a:ext cx="6669638" cy="516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a7a7060e_0_96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6025" lvl="0" marL="36575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Create a new python file:</a:t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Named the file link </a:t>
            </a:r>
            <a:r>
              <a:rPr b="1" lang="en-US"/>
              <a:t>mqtt.py</a:t>
            </a:r>
            <a:endParaRPr b="1"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Run your python file</a:t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Student should print to the console a simple string in order to test the Python Editor and Python Interpreter</a:t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6" name="Google Shape;226;g22ea7a7060e_0_96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3</a:t>
            </a:r>
            <a:endParaRPr/>
          </a:p>
        </p:txBody>
      </p:sp>
      <p:pic>
        <p:nvPicPr>
          <p:cNvPr id="227" name="Google Shape;227;g22ea7a7060e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002" y="2348576"/>
            <a:ext cx="6768999" cy="2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a7a7060e_0_102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Install the adafruit-io package</a:t>
            </a:r>
            <a:endParaRPr/>
          </a:p>
          <a:p>
            <a:pPr indent="-2468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pip install adafruit-io</a:t>
            </a:r>
            <a:endParaRPr/>
          </a:p>
          <a:p>
            <a:pPr indent="-94481" lvl="1" marL="658351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33" name="Google Shape;233;g22ea7a7060e_0_102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a7a7060e_0_107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Step 3: Sample Source Code</a:t>
            </a:r>
            <a:endParaRPr/>
          </a:p>
        </p:txBody>
      </p:sp>
      <p:sp>
        <p:nvSpPr>
          <p:cNvPr id="239" name="Google Shape;239;g22ea7a7060e_0_107"/>
          <p:cNvSpPr/>
          <p:nvPr/>
        </p:nvSpPr>
        <p:spPr>
          <a:xfrm>
            <a:off x="1605360" y="1465672"/>
            <a:ext cx="63552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sys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Adafruit_IO import MQTTClient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random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AIO_USERNAME = ""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AIO_KEY = ""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= MQTTClient(AIO_USERNAME , AIO_KEY)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client.connect()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client.loop_background()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True: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time.sleep(10)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print("Your Code Here")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value1 = random.randint(20, 80)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client.publish("sensor1", value1)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#TODO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a73acdf2_0_2"/>
          <p:cNvSpPr txBox="1"/>
          <p:nvPr>
            <p:ph type="ctrTitle"/>
          </p:nvPr>
        </p:nvSpPr>
        <p:spPr>
          <a:xfrm>
            <a:off x="233797" y="971550"/>
            <a:ext cx="86508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Impact"/>
              <a:buNone/>
            </a:pPr>
            <a:r>
              <a:rPr lang="en-US">
                <a:solidFill>
                  <a:srgbClr val="FFFF00"/>
                </a:solidFill>
              </a:rPr>
              <a:t>Get Started with Python</a:t>
            </a:r>
            <a:endParaRPr/>
          </a:p>
        </p:txBody>
      </p:sp>
      <p:pic>
        <p:nvPicPr>
          <p:cNvPr id="118" name="Google Shape;118;g22ea73acdf2_0_2"/>
          <p:cNvPicPr preferRelativeResize="0"/>
          <p:nvPr/>
        </p:nvPicPr>
        <p:blipFill rotWithShape="1">
          <a:blip r:embed="rId3">
            <a:alphaModFix/>
          </a:blip>
          <a:srcRect b="1800" l="4450" r="-4449" t="-1800"/>
          <a:stretch/>
        </p:blipFill>
        <p:spPr>
          <a:xfrm>
            <a:off x="0" y="3925325"/>
            <a:ext cx="5587491" cy="30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2ea73acdf2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6091" y="4331375"/>
            <a:ext cx="3251708" cy="266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 txBox="1"/>
          <p:nvPr>
            <p:ph idx="1" type="body"/>
          </p:nvPr>
        </p:nvSpPr>
        <p:spPr>
          <a:xfrm>
            <a:off x="70315" y="1224794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Font typeface="Tahoma"/>
              <a:buChar char="▪"/>
            </a:pPr>
            <a:r>
              <a:rPr lang="en-US">
                <a:highlight>
                  <a:srgbClr val="FFFFFF"/>
                </a:highlight>
              </a:rPr>
              <a:t>Python is a popular programming language. It was created by Guido van Rossum, and released in 1991</a:t>
            </a:r>
            <a:endParaRPr b="1"/>
          </a:p>
          <a:p>
            <a:pPr indent="-3937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▫"/>
            </a:pPr>
            <a:r>
              <a:rPr b="1" lang="en-US"/>
              <a:t>Web development (server side)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▫"/>
            </a:pPr>
            <a:r>
              <a:rPr b="1" lang="en-US"/>
              <a:t>Software development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▫"/>
            </a:pPr>
            <a:r>
              <a:rPr b="1" lang="en-US"/>
              <a:t>Industrial 4.0 applications (IoT, AI, Data Analytics)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/>
          </a:p>
          <a:p>
            <a:pPr indent="-3937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https://www.w3schools.com/python/python_intro.asp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/>
          </a:p>
          <a:p>
            <a:pPr indent="-90926" lvl="0" marL="365751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25" name="Google Shape;125;p35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</a:pPr>
            <a:r>
              <a:rPr lang="en-US" sz="3200"/>
              <a:t>Introduction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" type="body"/>
          </p:nvPr>
        </p:nvSpPr>
        <p:spPr>
          <a:xfrm>
            <a:off x="38529" y="1283517"/>
            <a:ext cx="9010221" cy="543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972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Windows sub-Sytem for Linux (WSL)</a:t>
            </a:r>
            <a:endParaRPr b="1"/>
          </a:p>
          <a:p>
            <a:pPr indent="-3810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Visual Studio Code</a:t>
            </a:r>
            <a:endParaRPr b="1"/>
          </a:p>
          <a:p>
            <a:pPr indent="-3810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Pycharm</a:t>
            </a:r>
            <a:endParaRPr/>
          </a:p>
          <a:p>
            <a:pPr indent="-3937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Notepad - Terminal</a:t>
            </a:r>
            <a:endParaRPr/>
          </a:p>
          <a:p>
            <a:pPr indent="-3937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/>
              <a:t>Online Python editor:</a:t>
            </a:r>
            <a:endParaRPr/>
          </a:p>
          <a:p>
            <a:pPr indent="-381000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https://www.programiz.com/python-programming/online-compiler/</a:t>
            </a:r>
            <a:endParaRPr/>
          </a:p>
          <a:p>
            <a:pPr indent="-381000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▫"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31" name="Google Shape;131;p36"/>
          <p:cNvSpPr txBox="1"/>
          <p:nvPr>
            <p:ph type="title"/>
          </p:nvPr>
        </p:nvSpPr>
        <p:spPr>
          <a:xfrm>
            <a:off x="38529" y="475180"/>
            <a:ext cx="9010222" cy="749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entury Gothic"/>
              <a:buNone/>
            </a:pPr>
            <a:r>
              <a:rPr lang="en-US"/>
              <a:t>Python IDE for Programming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ea7a7060e_0_18"/>
          <p:cNvSpPr txBox="1"/>
          <p:nvPr>
            <p:ph idx="1" type="body"/>
          </p:nvPr>
        </p:nvSpPr>
        <p:spPr>
          <a:xfrm>
            <a:off x="38525" y="5594019"/>
            <a:ext cx="90102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b="1" lang="en-US"/>
              <a:t>Tab</a:t>
            </a:r>
            <a:r>
              <a:rPr lang="en-US"/>
              <a:t> or spaces is used for </a:t>
            </a:r>
            <a:r>
              <a:rPr b="1" lang="en-US"/>
              <a:t>indentation</a:t>
            </a:r>
            <a:endParaRPr b="1"/>
          </a:p>
        </p:txBody>
      </p:sp>
      <p:sp>
        <p:nvSpPr>
          <p:cNvPr id="138" name="Google Shape;138;g22ea7a7060e_0_18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4000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Python Indentation</a:t>
            </a:r>
            <a:endParaRPr/>
          </a:p>
        </p:txBody>
      </p:sp>
      <p:sp>
        <p:nvSpPr>
          <p:cNvPr id="139" name="Google Shape;139;g22ea7a7060e_0_18"/>
          <p:cNvSpPr txBox="1"/>
          <p:nvPr/>
        </p:nvSpPr>
        <p:spPr>
          <a:xfrm>
            <a:off x="344975" y="1476475"/>
            <a:ext cx="857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30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0" i="0" lang="en-US" sz="30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30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30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"Five is greater than two!"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2ea7a7060e_0_18"/>
          <p:cNvSpPr txBox="1"/>
          <p:nvPr/>
        </p:nvSpPr>
        <p:spPr>
          <a:xfrm>
            <a:off x="556625" y="3711875"/>
            <a:ext cx="814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30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0" i="0" lang="en-US" sz="30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30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"Five is greater than two!"</a:t>
            </a:r>
            <a:r>
              <a:rPr b="0" i="0" lang="en-US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ea7a7060e_0_10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https://www.w3schools.com/python/python_variables.asp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https://www.w3schools.com/python/python_datatypes.asp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47" name="Google Shape;147;g22ea7a7060e_0_10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Python Variable and Data Type</a:t>
            </a:r>
            <a:endParaRPr/>
          </a:p>
        </p:txBody>
      </p:sp>
      <p:pic>
        <p:nvPicPr>
          <p:cNvPr id="148" name="Google Shape;148;g22ea7a7060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200" y="3135050"/>
            <a:ext cx="2532500" cy="1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2ea7a7060e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8975" y="3135050"/>
            <a:ext cx="51054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a7a7060e_0_33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https://www.w3schools.com/python/python_conditions.asp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56" name="Google Shape;156;g22ea7a7060e_0_33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If Statement</a:t>
            </a:r>
            <a:endParaRPr/>
          </a:p>
        </p:txBody>
      </p:sp>
      <p:pic>
        <p:nvPicPr>
          <p:cNvPr id="157" name="Google Shape;157;g22ea7a7060e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351" y="2215622"/>
            <a:ext cx="3379150" cy="13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2ea7a7060e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7025" y="2280775"/>
            <a:ext cx="41148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ea7a7060e_0_42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https://www.w3schools.com/python/python_arrays.asp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a = [1, 2, 3, 4, 5]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print(a[0])</a:t>
            </a:r>
            <a:endParaRPr/>
          </a:p>
        </p:txBody>
      </p:sp>
      <p:sp>
        <p:nvSpPr>
          <p:cNvPr id="165" name="Google Shape;165;g22ea7a7060e_0_42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ArrayS in Python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ea7a7060e_0_49"/>
          <p:cNvSpPr txBox="1"/>
          <p:nvPr>
            <p:ph idx="1" type="body"/>
          </p:nvPr>
        </p:nvSpPr>
        <p:spPr>
          <a:xfrm>
            <a:off x="38529" y="1283517"/>
            <a:ext cx="9010200" cy="5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= [1, 2, 3, 4, 5]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N = len(a)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/>
              <a:t>for i in range (0, N):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print(a[i])</a:t>
            </a:r>
            <a:endParaRPr/>
          </a:p>
        </p:txBody>
      </p:sp>
      <p:sp>
        <p:nvSpPr>
          <p:cNvPr id="172" name="Google Shape;172;g22ea7a7060e_0_49"/>
          <p:cNvSpPr txBox="1"/>
          <p:nvPr>
            <p:ph type="title"/>
          </p:nvPr>
        </p:nvSpPr>
        <p:spPr>
          <a:xfrm>
            <a:off x="38529" y="475180"/>
            <a:ext cx="9010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FOR Loop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2014-07-29T03:47:45Z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